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64" r:id="rId3"/>
    <p:sldId id="260" r:id="rId4"/>
    <p:sldId id="265" r:id="rId5"/>
    <p:sldId id="266" r:id="rId6"/>
    <p:sldId id="267" r:id="rId7"/>
    <p:sldId id="275" r:id="rId8"/>
    <p:sldId id="271" r:id="rId9"/>
    <p:sldId id="274" r:id="rId10"/>
    <p:sldId id="276" r:id="rId11"/>
    <p:sldId id="277" r:id="rId12"/>
    <p:sldId id="278" r:id="rId13"/>
    <p:sldId id="273" r:id="rId14"/>
    <p:sldId id="269" r:id="rId15"/>
    <p:sldId id="270" r:id="rId16"/>
    <p:sldId id="272" r:id="rId17"/>
    <p:sldId id="279" r:id="rId18"/>
    <p:sldId id="280" r:id="rId19"/>
    <p:sldId id="281" r:id="rId20"/>
    <p:sldId id="283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CC0000"/>
    <a:srgbClr val="00306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3" autoAdjust="0"/>
    <p:restoredTop sz="93937" autoAdjust="0"/>
  </p:normalViewPr>
  <p:slideViewPr>
    <p:cSldViewPr snapToGrid="0">
      <p:cViewPr varScale="1">
        <p:scale>
          <a:sx n="77" d="100"/>
          <a:sy n="77" d="100"/>
        </p:scale>
        <p:origin x="126" y="678"/>
      </p:cViewPr>
      <p:guideLst/>
    </p:cSldViewPr>
  </p:slideViewPr>
  <p:outlineViewPr>
    <p:cViewPr>
      <p:scale>
        <a:sx n="33" d="100"/>
        <a:sy n="33" d="100"/>
      </p:scale>
      <p:origin x="0" y="-359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F2CAA-AF57-4EF5-8972-9758B20AAF14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104992-B651-4401-BD42-FB309C4819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99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1EAC3-D463-484C-BF8A-9DBDA73C91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833EBB-0AD1-4974-BEB1-6A1D770A0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2265F-1DD4-4D40-9E5D-4F47AC59D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FB1AE-C521-4DFE-B96A-06069436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F91B-6E6D-4584-8639-81316E7D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52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54A22-8900-4F96-A465-BF8500F62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A218B8-2455-454D-A59E-84A95C624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6A0E3-2A75-4304-A181-4146B57F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19689-C696-4E3F-9A00-C818EB93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013D4-35BF-4C59-BFE7-C44DC908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6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89E3F-0485-4AAE-B9C3-078E8975B8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147818-AEDC-47B1-B695-73BF2B7822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31C47-53A5-4735-99E4-CE9D3D83F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353DE-2951-4571-8D04-8458247D7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B3D77-60BF-40DC-AAF5-662CAD88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3214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22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CFB3-626F-4215-B534-C8A2C015B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5D732-5D3F-4A91-A70A-C6CE8FEB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EE001-2992-464F-BB97-3453A156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5F29A-04C7-4E5E-9D13-A84291C6B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C58EB-455C-4F11-906A-5D17A9BA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9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BB0B9-447F-4A4A-8FC4-B18917A6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C9C8F-CBB4-43B6-9203-3300945CAB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04272-D506-441D-8505-5571D19D6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E8316-9146-477B-A714-E0F31B2FE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8ED30-C52B-420A-A61B-04F75043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27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EAABF-E956-4425-8872-A6862C6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D094-DB61-4460-BE62-1637297D4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64DF3-EC79-41D4-A595-E36A062CE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6AEF5A-A965-4965-8B24-FE0C09968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9D1E52-F7BB-4C8E-9BF1-40E977EA5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3F6BBC-7293-4C2A-8809-6FC663AA2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9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23B3-5971-45F9-8B98-A1D2B37B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15845-578D-4CA0-ACF1-A7D1BD1C74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1EDBE-329D-46A5-8DAE-2088B1BB3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CB9C0-F5E8-4FA2-A92F-EF4494647E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1AAC6F-715C-43FC-99A6-9C3BE244A5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A9447B-43C9-40B0-A981-150C6D80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77768D-7C04-4FAB-BC39-94067E017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C8A39B-9684-483B-8A16-5E4D964C7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45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659DA-9942-4618-B2B7-CD9BCC734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2823C3-B1FC-4DAF-BF5A-5EC3A8429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D0954-AB38-4EE2-8DE5-629EECF76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A8D80-180B-4654-AD17-5FF7375EE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778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441A5-D12B-43AD-8BB7-A3206F90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20CE5-8B51-4810-ABEF-E637F5205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74588-68CC-4D26-A459-183E5BFD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3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F9DF3-140C-4662-AE89-CBB95BFFC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D369F-E713-4FB0-97A7-0D51884DA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9B74E-B6DF-47B3-AF18-4A3C7594E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A4F2AD-68D7-4BB4-AF78-EA0B195D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69BCB-0258-4F62-B490-EF5F67E29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0472-6B89-4532-A157-495B5BF3A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109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8BBC-BF79-45FA-8AD0-279388E13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E7F1E3-0B8E-426C-B73C-383D8F3B0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CE9DC2-D70C-41D6-BC5A-9C73E3945F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2C271-1FFB-408A-81B1-AA9E33FBA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DAC186-AC2D-445F-838A-E65A13CE9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D02E6-303B-4928-A8BC-48EA7CF2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9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D49846-80C2-4C5A-9B74-5694CCDD3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CA7CD-1C2A-44A1-8E22-8F3CD2683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8573BE-06A4-4536-895F-B30025C8BA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0D88D-ECD3-45DC-9335-36DFFA41A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77BC4A-A15A-411B-BD4C-4F6D7AE062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F0C6F-38DD-4926-88E3-23662C88D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67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2.png"/><Relationship Id="rId11" Type="http://schemas.openxmlformats.org/officeDocument/2006/relationships/image" Target="../media/image4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9.png"/><Relationship Id="rId5" Type="http://schemas.openxmlformats.org/officeDocument/2006/relationships/image" Target="../media/image3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1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hyperlink" Target="http://rotoguru1.com/cgi-bin/fstats.cgi?pos=0&amp;sort=4&amp;game=f&amp;colA=0&amp;daypt=0&amp;xavg=0&amp;inact=0&amp;maxprc=99999&amp;outcsv=0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20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0.png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A person wearing a helmet&#10;&#10;Description generated with high confidence">
            <a:extLst>
              <a:ext uri="{FF2B5EF4-FFF2-40B4-BE49-F238E27FC236}">
                <a16:creationId xmlns:a16="http://schemas.microsoft.com/office/drawing/2014/main" id="{1CE343C9-BDF3-44E0-BB0A-868C4C551C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98" b="301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6F7316-2A2E-4474-8DB1-EB7C121F0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3000" b="1" dirty="0"/>
              <a:t>A Bayesian Approach to Predicting NFL Player Scores</a:t>
            </a:r>
            <a:br>
              <a:rPr lang="en-US" sz="3000" b="1" dirty="0"/>
            </a:br>
            <a:r>
              <a:rPr lang="en-US" sz="3000" b="1" dirty="0"/>
              <a:t>in Fanduel Tournaments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43464-2C99-49C0-BB65-85642D9117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3964" y="5242675"/>
            <a:ext cx="4299208" cy="1124874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sz="2600" b="1" dirty="0"/>
              <a:t>Aaron Ray </a:t>
            </a:r>
            <a:r>
              <a:rPr lang="en-US" sz="2600" dirty="0"/>
              <a:t>(aaronwr2)</a:t>
            </a:r>
          </a:p>
          <a:p>
            <a:pPr algn="l"/>
            <a:r>
              <a:rPr lang="en-US" sz="2600" b="1" dirty="0"/>
              <a:t>Michael Chan </a:t>
            </a:r>
            <a:r>
              <a:rPr lang="en-US" sz="2600" dirty="0"/>
              <a:t>(mhchan3)</a:t>
            </a:r>
          </a:p>
          <a:p>
            <a:pPr algn="l"/>
            <a:r>
              <a:rPr lang="en-US" sz="2600" b="1" dirty="0"/>
              <a:t>Kiomars Nassiri</a:t>
            </a:r>
            <a:r>
              <a:rPr lang="en-US" sz="2600" dirty="0"/>
              <a:t> (nassiri2)</a:t>
            </a:r>
          </a:p>
          <a:p>
            <a:pPr algn="l"/>
            <a:endParaRPr lang="en-US" sz="2000" dirty="0"/>
          </a:p>
        </p:txBody>
      </p:sp>
      <p:pic>
        <p:nvPicPr>
          <p:cNvPr id="29" name="Picture 28" descr="A close up of a sign&#10;&#10;Description generated with high confidence">
            <a:extLst>
              <a:ext uri="{FF2B5EF4-FFF2-40B4-BE49-F238E27FC236}">
                <a16:creationId xmlns:a16="http://schemas.microsoft.com/office/drawing/2014/main" id="{11849E3A-C84F-4D11-8220-537E4440E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924" y="5176824"/>
            <a:ext cx="1069606" cy="10696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A08C9A-EB23-4708-97B5-21F50F74754C}"/>
              </a:ext>
            </a:extLst>
          </p:cNvPr>
          <p:cNvSpPr txBox="1"/>
          <p:nvPr/>
        </p:nvSpPr>
        <p:spPr>
          <a:xfrm>
            <a:off x="8418022" y="6367549"/>
            <a:ext cx="2981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STAT 578 - ABM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A7D2C6A-5A12-4305-AD32-D4E61E22B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F0C6F-38DD-4926-88E3-23662C88DC5A}" type="slidenum">
              <a:rPr lang="en-US" smtClean="0"/>
              <a:t>1</a:t>
            </a:fld>
            <a:endParaRPr lang="en-US"/>
          </a:p>
        </p:txBody>
      </p:sp>
      <p:pic>
        <p:nvPicPr>
          <p:cNvPr id="6" name="Slide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334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Home Advantage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Pooling for the Home Advantage effect is at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 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level.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home and away game effect to be the same for players of the same position and rank.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𝜂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𝜌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5"/>
                <a:stretch>
                  <a:fillRect t="-1966" r="-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C9B82ED2-F414-4AE9-9D3E-84986A45B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5481" y="657352"/>
            <a:ext cx="3566160" cy="11635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3EC127E-6667-4AC3-9EC4-16FEA3D9CADB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2C94878-D5BF-4894-AE4D-46E4D76B9DF2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1B6067-46C5-4BD0-A549-C4498042FD24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46C93A-32BB-43CD-9B8A-88042FE8FCD6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81163A1-E4A6-47FD-ABFA-3BE4C5619DD2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5356E76-01F7-480A-B356-7B49D89AC68E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3E8642-CC7D-4C39-AA87-6246AF8EB4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AEFF3C-BF6F-4C2E-BA9E-38C775C05C65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096D28-9605-491F-B684-0BE8DE90231F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84A2D2-39A2-41C7-9A1F-C49D8B092EF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E9AA50D-DC1E-4ADA-AABA-D42E142C838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1F46E1-7C81-4105-AC03-E14E16949CFB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73F9E-BF2E-4E47-897C-7DDBEAC99E82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35DD57-6516-4277-A282-79DC98551C6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C41415E-C82D-4DFC-AB17-53E349018363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10D6CEC-7136-411A-94B8-98D676953618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4C837CD-619D-461D-A62F-7E87991BA685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524DBD-59F2-4AA7-8F65-C479D0B20588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F09B3-B70B-4738-8BAF-A4264C3E693E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F1B53D-B278-412A-83C7-F89BB3C76799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F0A454-D7A5-4DDB-971F-057F27A2F5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3B63F56-5E48-48C7-AC0F-D89DF20F410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D7D9DAA-F756-4B1C-9268-1C0876B2828B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E8223D-78CD-4B3A-B815-1F19A803446C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6F84C9F2-7E70-4C10-B160-969FC36CEBEA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921E964-FE36-4213-84AD-43D68E31978E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1B1BC90-609E-4228-B81C-D092F0E550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98C34D-3D22-4224-A6EC-7F60BE5393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29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6840"/>
    </mc:Choice>
    <mc:Fallback>
      <p:transition advTm="268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Priors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2C3528-685F-4EAA-901A-2FF6B3961B53}"/>
              </a:ext>
            </a:extLst>
          </p:cNvPr>
          <p:cNvSpPr txBox="1">
            <a:spLocks/>
          </p:cNvSpPr>
          <p:nvPr/>
        </p:nvSpPr>
        <p:spPr>
          <a:xfrm>
            <a:off x="480349" y="1623232"/>
            <a:ext cx="6840393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chosen our prior distributions to be proper (but diffuse and non-informative):</a:t>
            </a: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1"/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C4BAFD5-73C3-4959-A352-3A4E84E9A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240" y="2873138"/>
            <a:ext cx="4302961" cy="18943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A7AD193-1B07-473D-9BAA-5439090588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02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410"/>
    </mc:Choice>
    <mc:Fallback>
      <p:transition advTm="30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BUG Model Specification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3BD9806-99C3-4586-8B54-A633D01B2EDA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90D78C5-45BD-4227-81C7-EF0245ABB89D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7634062-AA27-4376-A2C5-A8DA96F2B482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8AAC4A-91FB-4828-8F08-A2CC4430996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B7A017-DF3A-4854-AD45-0FED797C3598}"/>
              </a:ext>
            </a:extLst>
          </p:cNvPr>
          <p:cNvCxnSpPr>
            <a:cxnSpLocks/>
            <a:stCxn id="9" idx="6"/>
            <a:endCxn id="8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29792AF-C6EF-4E54-A5C2-C21AEACCDB3B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17C6D3-0DEB-4153-AAAC-1500311DEF92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B8B7A-14F7-4628-BB42-F101316472B1}"/>
              </a:ext>
            </a:extLst>
          </p:cNvPr>
          <p:cNvCxnSpPr>
            <a:stCxn id="15" idx="2"/>
            <a:endCxn id="8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CD1450E-BF69-43FE-8EDC-E6581D5EAB6C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34067D-1B4E-41CC-BF93-7341737A3AC2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EB2E9EF-5D2E-4E82-839C-2280663C69FB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7EEB83-4E29-497F-8009-225D0A56127D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925C65-58FA-4A29-A5BA-A13DCCD6F2C6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B77BFF7-42F6-4029-AC49-69AB530693E8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BBD02-E9D8-44EE-9185-F43D26823687}"/>
              </a:ext>
            </a:extLst>
          </p:cNvPr>
          <p:cNvCxnSpPr>
            <a:cxnSpLocks/>
            <a:stCxn id="21" idx="6"/>
            <a:endCxn id="9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124A3B1-DCA3-401E-BD4F-F291581D822D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74A18EC-0E0A-4A85-84E8-13E1378A27A7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5E2898-C9D2-4943-8123-43FEA64D837F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5E10A4-17A8-41BC-918B-FBFD106556AC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0C4628-C71C-459B-A77F-B58F6CF08FDC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85AF98-7CD4-464C-9AF9-64A18A630DAA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3971C5-7249-44EB-BA33-643D95F5FA9E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B13D647-8679-4B4D-9DB0-417F568ABE76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A6C6F75-7C55-4405-AA50-9EB6052C7779}"/>
              </a:ext>
            </a:extLst>
          </p:cNvPr>
          <p:cNvCxnSpPr>
            <a:cxnSpLocks/>
            <a:stCxn id="33" idx="0"/>
            <a:endCxn id="8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44312742-F710-477A-8C87-98D3E4A4C271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6BA1398-1815-442C-868B-35B135820B38}"/>
              </a:ext>
            </a:extLst>
          </p:cNvPr>
          <p:cNvCxnSpPr>
            <a:cxnSpLocks/>
            <a:stCxn id="35" idx="6"/>
            <a:endCxn id="33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6677C0C-3BEA-46FA-B2AA-1558CD573A22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6F59CEB-C8CB-4A02-AC98-B73C996AB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242" y="1415785"/>
            <a:ext cx="5894729" cy="4601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4CBDE29-634E-4D10-963E-514883D90A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3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7120"/>
    </mc:Choice>
    <mc:Fallback>
      <p:transition advTm="17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09601" y="1623232"/>
            <a:ext cx="6711142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Initialization:</a:t>
            </a:r>
            <a:r>
              <a:rPr lang="en-US" dirty="0"/>
              <a:t> Set up initializations for 4 chains with different over-dispersed starting points.</a:t>
            </a:r>
          </a:p>
          <a:p>
            <a:pPr lvl="1"/>
            <a:r>
              <a:rPr lang="en-US" b="1" dirty="0"/>
              <a:t>Modeling Data:</a:t>
            </a:r>
            <a:r>
              <a:rPr lang="en-US" dirty="0"/>
              <a:t> 2016 data is used for modeling as it is the most recent year with a full season. </a:t>
            </a:r>
          </a:p>
          <a:p>
            <a:pPr lvl="1"/>
            <a:r>
              <a:rPr lang="en-US" b="1" dirty="0"/>
              <a:t>Prediction Data:</a:t>
            </a:r>
            <a:r>
              <a:rPr lang="en-US" dirty="0"/>
              <a:t> Last week of 2016 is set aside to test model prediction accuracy.</a:t>
            </a:r>
          </a:p>
          <a:p>
            <a:pPr lvl="1"/>
            <a:r>
              <a:rPr lang="en-US" b="1" dirty="0"/>
              <a:t>Convergence: </a:t>
            </a:r>
            <a:r>
              <a:rPr lang="en-US" dirty="0"/>
              <a:t>Convergence diagnostics are conducted using trace plots and the Gelman statistic.</a:t>
            </a:r>
          </a:p>
          <a:p>
            <a:pPr lvl="1"/>
            <a:r>
              <a:rPr lang="en-US" b="1" dirty="0"/>
              <a:t>Effective Sample Size: </a:t>
            </a:r>
            <a:r>
              <a:rPr lang="en-US" dirty="0"/>
              <a:t>The threshold for effective sample size is assumed to be </a:t>
            </a:r>
            <a:r>
              <a:rPr lang="en-US" b="1" dirty="0"/>
              <a:t>400</a:t>
            </a:r>
            <a:r>
              <a:rPr lang="en-US" dirty="0"/>
              <a:t>.</a:t>
            </a:r>
            <a:endParaRPr lang="en-US" b="1" dirty="0"/>
          </a:p>
          <a:p>
            <a:pPr lvl="1"/>
            <a:endParaRPr lang="en-US" dirty="0"/>
          </a:p>
          <a:p>
            <a:pPr lvl="1"/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BBB3E8-30EE-429F-A1FF-939A8E291347}"/>
              </a:ext>
            </a:extLst>
          </p:cNvPr>
          <p:cNvSpPr/>
          <p:nvPr/>
        </p:nvSpPr>
        <p:spPr>
          <a:xfrm>
            <a:off x="7805373" y="370656"/>
            <a:ext cx="3867674" cy="1477328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Note: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Due to significant roster changes that usually happen during the off-season period, it was decided not to use data across seasons.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610F4-ED17-45AC-B5B6-08565F546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9003" y="2488398"/>
            <a:ext cx="3268904" cy="124128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5813A7C-B3C5-468B-B311-8EF175CD5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0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4310"/>
    </mc:Choice>
    <mc:Fallback>
      <p:transition advTm="44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Convergence Diagnostics: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Trace Plots of all of the parameters show good distribution convergence. Here are a few of the trace plots: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D5942D-AAB7-4053-A665-E58EC1142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466" y="3140575"/>
            <a:ext cx="2596070" cy="13946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993203-EC36-45AB-8C8A-BA33B7802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8536" y="3140575"/>
            <a:ext cx="2609733" cy="1399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842D4A-2394-44C4-91A1-D42615E440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2466" y="4535252"/>
            <a:ext cx="2609733" cy="13990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106B59-02AF-4D43-AF66-A5A0D8ED170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964954" y="4535252"/>
            <a:ext cx="2596896" cy="139903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96FF0A-6FA9-422D-A14C-79A7A125CA6B}"/>
              </a:ext>
            </a:extLst>
          </p:cNvPr>
          <p:cNvGrpSpPr/>
          <p:nvPr/>
        </p:nvGrpSpPr>
        <p:grpSpPr>
          <a:xfrm>
            <a:off x="8374550" y="562503"/>
            <a:ext cx="2708807" cy="5414088"/>
            <a:chOff x="7805372" y="321176"/>
            <a:chExt cx="2708807" cy="54140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F893297-3040-437C-9D35-BC163952F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05372" y="321176"/>
              <a:ext cx="2591737" cy="1472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79C9801-B6B2-4BE9-B4FD-040D28C0A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822733" y="1725747"/>
              <a:ext cx="2691446" cy="4009517"/>
            </a:xfrm>
            <a:prstGeom prst="rect">
              <a:avLst/>
            </a:prstGeom>
          </p:spPr>
        </p:pic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9148E8C-3B56-4AEB-8B50-7141AAEAA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7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4560"/>
    </mc:Choice>
    <mc:Fallback>
      <p:transition advTm="145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Effective sample size of all parameters are greater than the threshold (400) and seem adequate.</a:t>
            </a: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D02090-C7FD-4E36-B356-4FAE5591AE1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5F2DE6-191D-431A-AA54-9ED0E5D11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832" y="3214059"/>
            <a:ext cx="5538774" cy="26956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5AE474F-205B-4946-90E2-19E56905FE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6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8760"/>
    </mc:Choice>
    <mc:Fallback>
      <p:transition advTm="18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lvl="1" indent="0">
              <a:buNone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Model Summary Results: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Here are some of the summary results for the model parameters:</a:t>
            </a:r>
          </a:p>
          <a:p>
            <a:pPr marL="457200" lvl="1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457200" lvl="1" indent="0">
              <a:buNone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Modeling Process &amp; Results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453420-D41B-4543-AAA9-7B3F2CFE1008}"/>
              </a:ext>
            </a:extLst>
          </p:cNvPr>
          <p:cNvSpPr txBox="1"/>
          <p:nvPr/>
        </p:nvSpPr>
        <p:spPr>
          <a:xfrm>
            <a:off x="1317812" y="2752666"/>
            <a:ext cx="5368155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Iterations = 2504:32500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Thinning interval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Number of chains = 4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Sample size per chain = 7500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1. Empirical mean and standard deviation for each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variable, plus standard error of the mean: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Mean SD Naive SE Time-series SE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0.235 0.156 0.000898 0.00285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-0.075 0.109 0.000632 0.00283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 Quantiles for each variable: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2.5% 25% 50% 75% 97.5%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[1] -0.0663 0.129 0.2350 0.33995 0.543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##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beta.defense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[2] -0.2931 -0.148 -0.0741 -0.00196 0.138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F534B46-63D6-48AC-B35A-65DFDF71B2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67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15650"/>
    </mc:Choice>
    <mc:Fallback>
      <p:transition advTm="15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/>
              <a:t>General Posterior Results Check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: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in Home games: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As expected, players in different ranks and positions are performing better in Home games in comparison with Away games based on Posterior.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Probability of performing better when playing against teams with worse defense records: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median for PKs are positive, as expected, but median for QBs are slightly negative; meaning that QBs actually score less points against teams with not-so-well defensive records.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3C7E8-4E23-433E-87C4-2E36587AB9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2571" y="692191"/>
            <a:ext cx="4072546" cy="24300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D8FAD1-5F38-4293-9AD4-C1E0ECE906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3315" y="4344567"/>
            <a:ext cx="4271058" cy="8731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7C64EE6-BD3E-4686-94C4-4A035D9E4D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48473" y="5290722"/>
            <a:ext cx="600598" cy="60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5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95"/>
    </mc:Choice>
    <mc:Fallback xmlns="">
      <p:transition spd="slow" advTm="24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Temporal Error Correlation Check: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Larger numbers of this test quantity indicate a correlation between errors and time.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is more than the conventional threshold p-value of 0.05 and therefore, does not indicate any temporal correlation issues in the model.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A0312-47A1-4895-A8DA-A643B508BC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4364" y="1290479"/>
            <a:ext cx="3065362" cy="6655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/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𝒄𝒐𝒓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𝒕𝒊𝒎𝒆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sample correlation between the error vector and the year week in the data.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7C61D5-541D-42B5-9A31-81DA6702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427" y="2152891"/>
                <a:ext cx="3479721" cy="923330"/>
              </a:xfrm>
              <a:prstGeom prst="rect">
                <a:avLst/>
              </a:prstGeom>
              <a:blipFill>
                <a:blip r:embed="rId6"/>
                <a:stretch>
                  <a:fillRect l="-1576" t="-3289" r="-1926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63A8B53-6F3C-4606-AF5D-0704F4E50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3870" y="3273127"/>
            <a:ext cx="3796442" cy="22260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FBDEB2-FAE0-4530-87EF-FB12294BB1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2447" y="3076221"/>
            <a:ext cx="3415097" cy="1525320"/>
          </a:xfrm>
          <a:prstGeom prst="rect">
            <a:avLst/>
          </a:prstGeom>
        </p:spPr>
      </p:pic>
      <p:pic>
        <p:nvPicPr>
          <p:cNvPr id="11" name="Audio 1">
            <a:hlinkClick r:id="" action="ppaction://media"/>
            <a:extLst>
              <a:ext uri="{FF2B5EF4-FFF2-40B4-BE49-F238E27FC236}">
                <a16:creationId xmlns:a16="http://schemas.microsoft.com/office/drawing/2014/main" id="{2A262333-EE33-4973-A152-B00F6F24B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54672" y="3499888"/>
            <a:ext cx="586452" cy="58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41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59"/>
    </mc:Choice>
    <mc:Fallback xmlns="">
      <p:transition spd="slow" advTm="20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Chi-Square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calculated p-value using the Chi-Square discrepancy measure is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0.5057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which is more than the conventional threshold p-value of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 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and therefore, does not indicate any evidence of issues in the model.</a:t>
            </a:r>
          </a:p>
          <a:p>
            <a:pPr lvl="2">
              <a:buFont typeface="Arial" panose="020B0604020202020204" pitchFamily="34" charset="0"/>
              <a:buChar char="‒"/>
            </a:pP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Individual Data Point Discrepancy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posterior predictive p-value using individual data points is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0.5076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again greater than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0.05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and therefore, is not indicative of any issues in the model.</a:t>
            </a:r>
            <a:endParaRPr lang="en-US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>
                <a:solidFill>
                  <a:srgbClr val="E84A27"/>
                </a:solidFill>
                <a:latin typeface="Georgia" charset="0"/>
              </a:rPr>
              <a:t>Model Assessment (Cont’d)</a:t>
            </a:r>
            <a:endParaRPr lang="en-US" sz="2800" b="1" dirty="0">
              <a:solidFill>
                <a:srgbClr val="E84A27"/>
              </a:solidFill>
              <a:latin typeface="Georgia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2B5ECF-9B91-4BB4-B1A6-4031D7890A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675" y="1107183"/>
            <a:ext cx="3796442" cy="21623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E09CB6-4548-4DED-9F8C-ACB1623286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171083" y="4885545"/>
            <a:ext cx="1571625" cy="4667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796275F-BCF3-40C5-9F9B-F9576C2681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0898" y="5474784"/>
            <a:ext cx="557912" cy="5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47"/>
    </mc:Choice>
    <mc:Fallback xmlns="">
      <p:transition spd="slow" advTm="147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3386336"/>
            <a:ext cx="4042410" cy="22741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1" y="1049711"/>
            <a:ext cx="4042409" cy="8003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FanDuel</a:t>
            </a:r>
            <a:endParaRPr lang="en-US" sz="3200" b="1" dirty="0">
              <a:solidFill>
                <a:srgbClr val="E84A27"/>
              </a:solidFill>
              <a:latin typeface="Georgi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Web-based,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fantasy sports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company founded in 2009.</a:t>
            </a: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Over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6 million registered users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2</a:t>
            </a:r>
            <a:r>
              <a:rPr lang="en-US" sz="2400" b="1" baseline="30000" dirty="0">
                <a:solidFill>
                  <a:srgbClr val="13294B"/>
                </a:solidFill>
                <a:latin typeface="Calibri" charset="0"/>
                <a:cs typeface="Calibri" charset="0"/>
              </a:rPr>
              <a:t>nd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largest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of its kind.</a:t>
            </a:r>
          </a:p>
          <a:p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Revenue driven by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entry fees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5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Posterior Predictive Check</a:t>
            </a:r>
          </a:p>
          <a:p>
            <a:pPr lvl="2">
              <a:buFont typeface="Arial" panose="020B0604020202020204" pitchFamily="34" charset="0"/>
              <a:buChar char="‒"/>
            </a:pP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Non-negativity check</a:t>
            </a: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sake of simplicity, we have decided to use normal distribution instead of Poisson. To investigate whether this simplification has caused any issues, we checked the model for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negative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predicted y values. 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The ratio of the predictions that are less than zero are </a:t>
            </a:r>
            <a:r>
              <a:rPr lang="en-US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0.0463</a:t>
            </a:r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a relatively small number and can justify usage of Normal distribution for modeling purposes.</a:t>
            </a: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2" indent="0">
              <a:buNone/>
            </a:pPr>
            <a:endParaRPr lang="en-US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Model Assessment (Cont’d)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6A411E-92BB-4856-947B-970AF4F29F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22631" y="5187936"/>
            <a:ext cx="556845" cy="5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08"/>
    </mc:Choice>
    <mc:Fallback xmlns="">
      <p:transition spd="slow" advTm="19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33047" y="1623232"/>
            <a:ext cx="6687696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discussed before, we have used the last week of 2016 to test the prediction accuracy of our model.</a:t>
            </a: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Prediction of Individual Player Performance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tested the model for a random player.</a:t>
            </a:r>
            <a:endParaRPr lang="fa-IR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endParaRPr lang="en-US" sz="24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Overall Prediction Effectiveness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To measure the overall prediction effectiveness, we looked at the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Pr(y</a:t>
            </a:r>
            <a:r>
              <a:rPr lang="en-US" sz="2200" b="1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rep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&gt;=y) 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as a posterior p-value.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The result is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0.4683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which is close to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0.5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. This implies a relatively good predictive value.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Prediction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F188917-5BB0-4486-B90C-87CBD697B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939913"/>
              </p:ext>
            </p:extLst>
          </p:nvPr>
        </p:nvGraphicFramePr>
        <p:xfrm>
          <a:off x="7807294" y="1623232"/>
          <a:ext cx="4152164" cy="138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488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430215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1758461">
                  <a:extLst>
                    <a:ext uri="{9D8B030D-6E8A-4147-A177-3AD203B41FA5}">
                      <a16:colId xmlns:a16="http://schemas.microsoft.com/office/drawing/2014/main" val="352521785"/>
                    </a:ext>
                  </a:extLst>
                </a:gridCol>
              </a:tblGrid>
              <a:tr h="235670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Actual FanDuel Points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95% Posterior Central Prediction Interval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Lower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Higher Bound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7.42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D7CD6B2-F557-4B74-A83B-55801DDA6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5830" y="3346938"/>
            <a:ext cx="4023892" cy="25007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E78049-21D0-4652-9C5D-3544F5D5E6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6310" y="3477602"/>
            <a:ext cx="473075" cy="47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1"/>
    </mc:Choice>
    <mc:Fallback xmlns="">
      <p:transition spd="slow" advTm="3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74852" y="1441938"/>
            <a:ext cx="4612131" cy="4515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For the purpose of comparison, we have created an alternative model without considering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Rank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as  a measure.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model converges (Gelman R</a:t>
            </a:r>
            <a:r>
              <a:rPr lang="en-US" sz="2400" baseline="-25000" dirty="0">
                <a:solidFill>
                  <a:srgbClr val="13294B"/>
                </a:solidFill>
                <a:latin typeface="Calibri" charset="0"/>
                <a:cs typeface="Calibri" charset="0"/>
              </a:rPr>
              <a:t>max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=1.0017&lt;1.1) and all its effective sample sizes are &gt; 400.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However, DIC of the main Model is lower than the alternative model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 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rgbClr val="13294B"/>
                </a:solidFill>
                <a:latin typeface="Calibri" charset="0"/>
                <a:cs typeface="Calibri" charset="0"/>
                <a:sym typeface="Wingdings" panose="05000000000000000000" pitchFamily="2" charset="2"/>
              </a:rPr>
              <a:t>“Main model (with Rank) performs better for prediction purposes.”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14EA092-A566-4822-9939-B2DBF102CC40}"/>
              </a:ext>
            </a:extLst>
          </p:cNvPr>
          <p:cNvSpPr txBox="1">
            <a:spLocks/>
          </p:cNvSpPr>
          <p:nvPr/>
        </p:nvSpPr>
        <p:spPr>
          <a:xfrm>
            <a:off x="468775" y="595408"/>
            <a:ext cx="685196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DIC – Alternative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76554D-881C-4B2D-A64E-912D47B73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5288" y="3370176"/>
            <a:ext cx="3727937" cy="267490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71D0A6-CFE5-415C-AE5E-71908BAE64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288" y="321176"/>
            <a:ext cx="3727937" cy="2909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FFE464-2F53-49AC-BF26-B86E9D59D0BA}"/>
              </a:ext>
            </a:extLst>
          </p:cNvPr>
          <p:cNvSpPr txBox="1"/>
          <p:nvPr/>
        </p:nvSpPr>
        <p:spPr>
          <a:xfrm>
            <a:off x="10081846" y="2731477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Main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A2EE3-6B4D-4E1C-9E59-A63B31D9605E}"/>
              </a:ext>
            </a:extLst>
          </p:cNvPr>
          <p:cNvSpPr txBox="1"/>
          <p:nvPr/>
        </p:nvSpPr>
        <p:spPr>
          <a:xfrm>
            <a:off x="10081846" y="5375449"/>
            <a:ext cx="1365739" cy="369332"/>
          </a:xfrm>
          <a:prstGeom prst="rect">
            <a:avLst/>
          </a:prstGeom>
          <a:solidFill>
            <a:srgbClr val="E84A27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Alt. Model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C30E403-4D49-40A6-B8E7-EA6118097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467517"/>
              </p:ext>
            </p:extLst>
          </p:nvPr>
        </p:nvGraphicFramePr>
        <p:xfrm>
          <a:off x="5111176" y="2576181"/>
          <a:ext cx="2285373" cy="1920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1945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665248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  <a:gridCol w="808180">
                  <a:extLst>
                    <a:ext uri="{9D8B030D-6E8A-4147-A177-3AD203B41FA5}">
                      <a16:colId xmlns:a16="http://schemas.microsoft.com/office/drawing/2014/main" val="3843064393"/>
                    </a:ext>
                  </a:extLst>
                </a:gridCol>
              </a:tblGrid>
              <a:tr h="762685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DIC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Penalty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Main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4719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0214083"/>
                  </a:ext>
                </a:extLst>
              </a:tr>
              <a:tr h="3809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Alt. Model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4781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7.02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</a:tbl>
          </a:graphicData>
        </a:graphic>
      </p:graphicFrame>
      <p:pic>
        <p:nvPicPr>
          <p:cNvPr id="11" name="Audio 4">
            <a:hlinkClick r:id="" action="ppaction://media"/>
            <a:extLst>
              <a:ext uri="{FF2B5EF4-FFF2-40B4-BE49-F238E27FC236}">
                <a16:creationId xmlns:a16="http://schemas.microsoft.com/office/drawing/2014/main" id="{D885CC85-F8F0-48E1-B94C-1B5429857CB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5053" y="4982644"/>
            <a:ext cx="675662" cy="6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45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ootball players playing a football game&#10;&#10;Description generated with very high confidence">
            <a:extLst>
              <a:ext uri="{FF2B5EF4-FFF2-40B4-BE49-F238E27FC236}">
                <a16:creationId xmlns:a16="http://schemas.microsoft.com/office/drawing/2014/main" id="{F0278485-256B-438A-B260-2CDFC2E565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" r="18527" b="1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14" name="Picture 13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5929220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Daily Fantasy Football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5" y="1623232"/>
            <a:ext cx="6355140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Participants manage a 9-man virtual lineup.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The goal is to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maximize points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Points are scored based on </a:t>
            </a: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actual player performance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. 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Players are purchased with virtual salaries that increase with estimated player potential.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Each lineup is constrained by a virtual salary cap that cannot be exceeded by the sum total of player salaries.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349752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Research Questions &amp;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Objective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Leverage Bayesian hierarchical model with Markov Chain Monte Carlo simulation to predict fantasy points scored by an NFL quarterback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(QB)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or placekicker </a:t>
            </a: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(PK).</a:t>
            </a:r>
            <a:endParaRPr lang="en-US" sz="22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sz="26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Questions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What features can help us effectively predict Fanduel points scored by each player?</a:t>
            </a:r>
          </a:p>
          <a:p>
            <a:pPr lvl="1"/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How reliable are predictions using a Bayesian approach?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A7C7EEF-879B-4113-8C59-FB592DCD0B6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40" y="595408"/>
            <a:ext cx="1852247" cy="9261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CF33CA-50DD-48B9-BA78-562A25AB98B7}"/>
              </a:ext>
            </a:extLst>
          </p:cNvPr>
          <p:cNvSpPr/>
          <p:nvPr/>
        </p:nvSpPr>
        <p:spPr>
          <a:xfrm>
            <a:off x="7655900" y="595408"/>
            <a:ext cx="2287470" cy="2862322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QB</a:t>
            </a:r>
            <a:r>
              <a:rPr lang="en-US" dirty="0"/>
              <a:t>s or </a:t>
            </a:r>
            <a:r>
              <a:rPr lang="en-US" b="1" dirty="0"/>
              <a:t>Quarterbacks</a:t>
            </a:r>
            <a:r>
              <a:rPr lang="en-US" dirty="0"/>
              <a:t> are members of the offensive team and line up directly behind the offensive line. They are </a:t>
            </a:r>
            <a:r>
              <a:rPr lang="en-US" dirty="0">
                <a:solidFill>
                  <a:srgbClr val="222222"/>
                </a:solidFill>
              </a:rPr>
              <a:t>considered the leader of the offensive team.” – Wikipedia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4C640F-D300-4127-ABD5-7DD97C353353}"/>
              </a:ext>
            </a:extLst>
          </p:cNvPr>
          <p:cNvSpPr/>
          <p:nvPr/>
        </p:nvSpPr>
        <p:spPr>
          <a:xfrm>
            <a:off x="7655900" y="4328637"/>
            <a:ext cx="2287469" cy="1477328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b="1" dirty="0"/>
              <a:t>PK</a:t>
            </a:r>
            <a:r>
              <a:rPr lang="en-US" dirty="0"/>
              <a:t>s or </a:t>
            </a:r>
            <a:r>
              <a:rPr lang="en-US" b="1" dirty="0"/>
              <a:t>Placekickers </a:t>
            </a:r>
            <a:r>
              <a:rPr lang="en-US" dirty="0"/>
              <a:t>are responsible for the kicking duties of field goals and extra points.</a:t>
            </a:r>
            <a:r>
              <a:rPr lang="en-US" dirty="0">
                <a:solidFill>
                  <a:srgbClr val="222222"/>
                </a:solidFill>
              </a:rPr>
              <a:t>” – Wikipedia</a:t>
            </a:r>
            <a:endParaRPr lang="en-US" dirty="0"/>
          </a:p>
        </p:txBody>
      </p:sp>
      <p:pic>
        <p:nvPicPr>
          <p:cNvPr id="1026" name="Picture 2" descr="https://upload.wikimedia.org/wikipedia/commons/d/d6/Rian_Lindell_warming_up.jpg">
            <a:extLst>
              <a:ext uri="{FF2B5EF4-FFF2-40B4-BE49-F238E27FC236}">
                <a16:creationId xmlns:a16="http://schemas.microsoft.com/office/drawing/2014/main" id="{A24A5412-8500-430F-9E11-A2C0940A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0" y="4449885"/>
            <a:ext cx="1852247" cy="1234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aseball player swinging a bat at a ball&#10;&#10;Description generated with high confidence">
            <a:extLst>
              <a:ext uri="{FF2B5EF4-FFF2-40B4-BE49-F238E27FC236}">
                <a16:creationId xmlns:a16="http://schemas.microsoft.com/office/drawing/2014/main" id="{846E2DE2-0826-453C-AF03-940A8D8BB20B}"/>
              </a:ext>
            </a:extLst>
          </p:cNvPr>
          <p:cNvPicPr>
            <a:picLocks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155" y="2012355"/>
            <a:ext cx="1856232" cy="1445375"/>
          </a:xfrm>
          <a:prstGeom prst="rect">
            <a:avLst/>
          </a:prstGeom>
        </p:spPr>
      </p:pic>
      <p:pic>
        <p:nvPicPr>
          <p:cNvPr id="4" name="Slide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44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B3E683-39A9-4AE5-986C-A932A518C1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410" y="321176"/>
            <a:ext cx="3374724" cy="9029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497434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Dataset – Fanduel Stats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417104"/>
            <a:ext cx="6499227" cy="4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Historical data on the performance of the players is extracted from the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  <a:hlinkClick r:id="rId5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website.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Seasons 2014 – 2017, Weeks 1- 16</a:t>
            </a:r>
          </a:p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includes information about: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weekly </a:t>
            </a:r>
            <a:r>
              <a:rPr lang="en-US" sz="22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position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Player opposing team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dirty="0">
                <a:solidFill>
                  <a:srgbClr val="13294B"/>
                </a:solidFill>
                <a:latin typeface="Calibri" charset="0"/>
                <a:cs typeface="Calibri" charset="0"/>
              </a:rPr>
              <a:t>Game locale, year, week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0596D2-FE05-4233-95D5-5B31B31C00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720" y="4592286"/>
            <a:ext cx="5798479" cy="11396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4B2CBF6-9515-4559-ADE7-78D7A79F4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3749895"/>
              </p:ext>
            </p:extLst>
          </p:nvPr>
        </p:nvGraphicFramePr>
        <p:xfrm>
          <a:off x="8157441" y="1314487"/>
          <a:ext cx="3610661" cy="49034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97">
                  <a:extLst>
                    <a:ext uri="{9D8B030D-6E8A-4147-A177-3AD203B41FA5}">
                      <a16:colId xmlns:a16="http://schemas.microsoft.com/office/drawing/2014/main" val="2360513371"/>
                    </a:ext>
                  </a:extLst>
                </a:gridCol>
                <a:gridCol w="1873364">
                  <a:extLst>
                    <a:ext uri="{9D8B030D-6E8A-4147-A177-3AD203B41FA5}">
                      <a16:colId xmlns:a16="http://schemas.microsoft.com/office/drawing/2014/main" val="905766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Raw Data Fields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Description</a:t>
                      </a:r>
                    </a:p>
                  </a:txBody>
                  <a:tcPr anchor="ctr">
                    <a:solidFill>
                      <a:srgbClr val="E84A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574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Week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242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 Year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684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09402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 Name (Last, First)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00662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Position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Position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978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Team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4355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HomeGame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Home/Away Indicator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576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Opponent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Player’s Opponent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8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FanDuelPts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Points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361220"/>
                  </a:ext>
                </a:extLst>
              </a:tr>
              <a:tr h="38731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FandDuelSalary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FanDuel Salary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156468"/>
                  </a:ext>
                </a:extLst>
              </a:tr>
            </a:tbl>
          </a:graphicData>
        </a:graphic>
      </p:graphicFrame>
      <p:pic>
        <p:nvPicPr>
          <p:cNvPr id="10" name="Slide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316187" y="25704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6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Data Preparation and Wrangling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Data from </a:t>
            </a:r>
            <a:r>
              <a:rPr lang="en-US" sz="24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RotoGuru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 needed some clean up and preparation: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Cleansing: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Removed invalid records,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binarized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Home/Away indicators, and fixed some other issues.</a:t>
            </a:r>
          </a:p>
          <a:p>
            <a:pPr lvl="1">
              <a:buFont typeface="Arial" panose="020B0604020202020204" pitchFamily="34" charset="0"/>
              <a:buChar char="‒"/>
            </a:pPr>
            <a:r>
              <a:rPr lang="en-US" sz="22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Data Wrangling: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and SD of 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PAP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and SD of player </a:t>
            </a:r>
            <a:r>
              <a:rPr lang="en-US" sz="2000" dirty="0" err="1">
                <a:solidFill>
                  <a:srgbClr val="13294B"/>
                </a:solidFill>
                <a:latin typeface="Calibri" charset="0"/>
                <a:cs typeface="Calibri" charset="0"/>
              </a:rPr>
              <a:t>fanduel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 points</a:t>
            </a:r>
            <a:r>
              <a:rPr lang="en-US" sz="20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.</a:t>
            </a:r>
            <a:endParaRPr lang="en-US" sz="20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Offensive and Defensive Ranks.</a:t>
            </a:r>
            <a:endParaRPr lang="en-US" sz="2000" b="1" dirty="0">
              <a:solidFill>
                <a:srgbClr val="CC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89E49-C000-4874-8275-DF06D8261878}"/>
              </a:ext>
            </a:extLst>
          </p:cNvPr>
          <p:cNvSpPr txBox="1"/>
          <p:nvPr/>
        </p:nvSpPr>
        <p:spPr>
          <a:xfrm>
            <a:off x="7995761" y="3058133"/>
            <a:ext cx="3865945" cy="1631216"/>
          </a:xfrm>
          <a:prstGeom prst="rect">
            <a:avLst/>
          </a:prstGeom>
          <a:solidFill>
            <a:srgbClr val="D9D9D9"/>
          </a:solidFill>
          <a:ln>
            <a:solidFill>
              <a:srgbClr val="00306C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Points Allowed to Position (PAP):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This metric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represents the typical total points that each player’s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opponent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has allowed to players of </a:t>
            </a:r>
            <a:r>
              <a:rPr lang="en-US" sz="2000" b="1" i="1" dirty="0">
                <a:solidFill>
                  <a:srgbClr val="13294B"/>
                </a:solidFill>
                <a:latin typeface="Calibri" charset="0"/>
                <a:cs typeface="Calibri" charset="0"/>
              </a:rPr>
              <a:t>that position</a:t>
            </a:r>
            <a:r>
              <a:rPr lang="en-US" sz="20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000" dirty="0">
                <a:solidFill>
                  <a:srgbClr val="13294B"/>
                </a:solidFill>
                <a:latin typeface="Calibri" charset="0"/>
                <a:cs typeface="Calibri" charset="0"/>
              </a:rPr>
              <a:t>in any given game.</a:t>
            </a:r>
            <a:endParaRPr lang="en-US" sz="2000" b="1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1BCB32-5438-472F-B461-B0D91B390032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804704" y="3873741"/>
            <a:ext cx="219105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Slide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2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8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Overview of the Bayesian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821514" y="1623232"/>
            <a:ext cx="6499227" cy="4339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Response Variable:</a:t>
            </a:r>
          </a:p>
          <a:p>
            <a:pPr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FanDuel Points Received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13294B"/>
                </a:solidFill>
                <a:latin typeface="Calibri" charset="0"/>
                <a:cs typeface="Calibri" charset="0"/>
              </a:rPr>
              <a:t>Predictor Variables: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5-week running mean of the points scored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6-week</a:t>
            </a:r>
            <a:r>
              <a:rPr lang="en-US" sz="2400" i="1" dirty="0">
                <a:solidFill>
                  <a:srgbClr val="13294B"/>
                </a:solidFill>
                <a:latin typeface="Calibri" charset="0"/>
                <a:cs typeface="Calibri" charset="0"/>
              </a:rPr>
              <a:t> </a:t>
            </a: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running mean of PAPs.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Position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Home Advantage Indicator</a:t>
            </a:r>
          </a:p>
          <a:p>
            <a:pPr lvl="0">
              <a:buFont typeface="Arial" panose="020B0604020202020204" pitchFamily="34" charset="0"/>
              <a:buChar char="‒"/>
            </a:pPr>
            <a:r>
              <a:rPr lang="en-US" sz="2400" dirty="0">
                <a:solidFill>
                  <a:srgbClr val="13294B"/>
                </a:solidFill>
                <a:latin typeface="Calibri" charset="0"/>
                <a:cs typeface="Calibri" charset="0"/>
              </a:rPr>
              <a:t>Rank: The rank of a player based on recent performance.</a:t>
            </a: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  <a:p>
            <a:pPr lvl="0">
              <a:buFont typeface="Arial" panose="020B0604020202020204" pitchFamily="34" charset="0"/>
              <a:buChar char="‒"/>
            </a:pPr>
            <a:endParaRPr lang="en-US" sz="2400" dirty="0">
              <a:solidFill>
                <a:srgbClr val="13294B"/>
              </a:solidFill>
              <a:latin typeface="Calibri" charset="0"/>
              <a:cs typeface="Calibri" charset="0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DFB7418-FF80-45D0-B090-CD9FB1B5F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62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2270"/>
    </mc:Choice>
    <mc:Fallback>
      <p:transition advTm="3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0" i="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b="0" i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0" i="0" dirty="0" smtClean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b="1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=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5−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week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running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mean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the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FanDuel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points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</a:rPr>
                        <m:t>received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𝑑𝑒𝑓𝑒𝑛𝑠𝑒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Defense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against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team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home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home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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away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𝑝</m:t>
                          </m:r>
                          <m: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800" dirty="0">
                              <a:solidFill>
                                <a:srgbClr val="13294B"/>
                              </a:solidFill>
                              <a:latin typeface="Cambria Math" panose="02040503050406030204" pitchFamily="18" charset="0"/>
                              <a:cs typeface="Calibri" charset="0"/>
                              <a:sym typeface="Symbol" panose="05050102010706020507" pitchFamily="18" charset="2"/>
                            </a:rPr>
                            <m:t>r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=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Away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coefficient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for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position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and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a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rank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r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>
                          <a:solidFill>
                            <a:srgbClr val="13294B"/>
                          </a:solidFill>
                          <a:latin typeface="Cambria Math" panose="02040503050406030204" pitchFamily="18" charset="0"/>
                          <a:cs typeface="Calibri" charset="0"/>
                          <a:sym typeface="Symbol" panose="05050102010706020507" pitchFamily="18" charset="2"/>
                        </a:rPr>
                        <m:t>player</m:t>
                      </m:r>
                    </m:oMath>
                  </m:oMathPara>
                </a14:m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  <a:sym typeface="Symbol" panose="05050102010706020507" pitchFamily="18" charset="2"/>
                </a:endParaRPr>
              </a:p>
              <a:p>
                <a:pPr marL="457200" lvl="1" indent="0">
                  <a:buNone/>
                </a:pPr>
                <a:endParaRPr lang="en-US" sz="1800" dirty="0">
                  <a:solidFill>
                    <a:srgbClr val="13294B"/>
                  </a:solidFill>
                  <a:latin typeface="Cambria Math" panose="02040503050406030204" pitchFamily="18" charset="0"/>
                  <a:cs typeface="Calibri" charset="0"/>
                </a:endParaRPr>
              </a:p>
              <a:p>
                <a:pPr marL="457200" lvl="1" indent="0">
                  <a:buNone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99F524-6F23-4549-8A93-3FAFE1A65E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259" y="1588758"/>
            <a:ext cx="6592482" cy="3529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4B0EFD-5B3A-4FAF-8D6F-8F3F84AC46D6}"/>
              </a:ext>
            </a:extLst>
          </p:cNvPr>
          <p:cNvSpPr/>
          <p:nvPr/>
        </p:nvSpPr>
        <p:spPr>
          <a:xfrm>
            <a:off x="7822077" y="1303551"/>
            <a:ext cx="4157097" cy="923330"/>
          </a:xfrm>
          <a:prstGeom prst="rect">
            <a:avLst/>
          </a:prstGeom>
          <a:solidFill>
            <a:srgbClr val="D9D9D9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rgbClr val="13294B"/>
                </a:solidFill>
                <a:latin typeface="Calibri" charset="0"/>
                <a:cs typeface="Calibri" charset="0"/>
              </a:rPr>
              <a:t>We have assumed performance (FanDuel points) is normally distributed around a true mean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/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  <m:r>
                      <a:rPr lang="en-US" i="1" dirty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  <a:sym typeface="Symbol" panose="05050102010706020507" pitchFamily="18" charset="2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 That is, all defense effects of the same position are drawn from the same distribution.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A8674A6-F906-431A-B6EC-7EADDEDE87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2817710"/>
                <a:ext cx="4157097" cy="1222579"/>
              </a:xfrm>
              <a:prstGeom prst="rect">
                <a:avLst/>
              </a:prstGeom>
              <a:blipFill>
                <a:blip r:embed="rId7"/>
                <a:stretch>
                  <a:fillRect t="-1478" b="-6404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/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pPr lvl="1"/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home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cs typeface="Calibri" charset="0"/>
                    <a:sym typeface="Symbol" panose="05050102010706020507" pitchFamily="18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away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 based on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rank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.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EDD766-39DE-4D24-8A79-9F992180D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2077" y="4447563"/>
                <a:ext cx="4157097" cy="671851"/>
              </a:xfrm>
              <a:prstGeom prst="rect">
                <a:avLst/>
              </a:prstGeom>
              <a:blipFill>
                <a:blip r:embed="rId8"/>
                <a:stretch>
                  <a:fillRect t="-3571" b="-12500"/>
                </a:stretch>
              </a:blipFill>
              <a:ln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10E677-CC8E-418C-8271-0C13E78A0B8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320741" y="1765216"/>
            <a:ext cx="5013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96B286-0D72-4BBF-8AFB-685713E5B8FC}"/>
              </a:ext>
            </a:extLst>
          </p:cNvPr>
          <p:cNvCxnSpPr>
            <a:cxnSpLocks/>
          </p:cNvCxnSpPr>
          <p:nvPr/>
        </p:nvCxnSpPr>
        <p:spPr>
          <a:xfrm>
            <a:off x="6975618" y="3682758"/>
            <a:ext cx="84645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27B26-C0F5-4B5D-B317-A303AC8FD188}"/>
              </a:ext>
            </a:extLst>
          </p:cNvPr>
          <p:cNvGrpSpPr/>
          <p:nvPr/>
        </p:nvGrpSpPr>
        <p:grpSpPr>
          <a:xfrm>
            <a:off x="6975617" y="4514128"/>
            <a:ext cx="846460" cy="611912"/>
            <a:chOff x="6975617" y="4514128"/>
            <a:chExt cx="846460" cy="55505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B6A83588-0A8D-415F-AB23-DA3091B94D8B}"/>
                </a:ext>
              </a:extLst>
            </p:cNvPr>
            <p:cNvCxnSpPr>
              <a:cxnSpLocks/>
              <a:stCxn id="15" idx="1"/>
              <a:endCxn id="9" idx="1"/>
            </p:cNvCxnSpPr>
            <p:nvPr/>
          </p:nvCxnSpPr>
          <p:spPr>
            <a:xfrm flipV="1">
              <a:off x="7060556" y="4783489"/>
              <a:ext cx="761521" cy="816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ight Brace 14">
              <a:extLst>
                <a:ext uri="{FF2B5EF4-FFF2-40B4-BE49-F238E27FC236}">
                  <a16:creationId xmlns:a16="http://schemas.microsoft.com/office/drawing/2014/main" id="{50216D7D-1934-441D-BA98-4CE7CA6253CC}"/>
                </a:ext>
              </a:extLst>
            </p:cNvPr>
            <p:cNvSpPr/>
            <p:nvPr/>
          </p:nvSpPr>
          <p:spPr>
            <a:xfrm>
              <a:off x="6975617" y="4514128"/>
              <a:ext cx="84939" cy="555050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6C0AFF-4DC2-4062-A3AF-24F88E3F1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74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5830"/>
    </mc:Choice>
    <mc:Fallback>
      <p:transition advTm="45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64F6814-96D5-4463-898E-405CC0C401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21515" y="595408"/>
            <a:ext cx="6499226" cy="102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dirty="0">
                <a:solidFill>
                  <a:srgbClr val="E84A27"/>
                </a:solidFill>
                <a:latin typeface="Georgia" charset="0"/>
              </a:rPr>
              <a:t>Sampling Model (Cont’d)</a:t>
            </a: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D49C35C4-2F05-4620-9063-1A014D8035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355" y="5444482"/>
            <a:ext cx="600599" cy="6005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9F964C-5E4F-43B7-A119-C55E18B92E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597" y="1000854"/>
            <a:ext cx="3562559" cy="705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Defense Effect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model the defense effect,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</m:t>
                        </m:r>
                      </m:e>
                      <m:sub>
                        <m:r>
                          <a:rPr lang="en-US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  <a:sym typeface="Symbol" panose="05050102010706020507" pitchFamily="18" charset="2"/>
                          </a:rPr>
                          <m:t>𝑑𝑒𝑓𝑒𝑛𝑠𝑒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, as how well a particular team’s defense has performed against the player’s position.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We pool the effect based on the </a:t>
                </a:r>
                <a:r>
                  <a:rPr lang="en-US" b="1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position</a:t>
                </a:r>
                <a:r>
                  <a:rPr lang="en-US" dirty="0">
                    <a:solidFill>
                      <a:srgbClr val="13294B"/>
                    </a:solidFill>
                    <a:latin typeface="Calibri" charset="0"/>
                    <a:cs typeface="Calibri" charset="0"/>
                  </a:rPr>
                  <a:t> of the player. That is, the defense coefficient is normally distributed from the same position-specific distribution.</a:t>
                </a:r>
              </a:p>
              <a:p>
                <a:pPr lvl="2">
                  <a:buFont typeface="Arial" panose="020B0604020202020204" pitchFamily="34" charset="0"/>
                  <a:buChar char="‒"/>
                </a:pPr>
                <a:endParaRPr lang="en-US" i="1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  <a:p>
                <a:pPr lvl="2">
                  <a:buFont typeface="Arial" panose="020B0604020202020204" pitchFamily="34" charset="0"/>
                  <a:buChar char="‒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𝜎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13294B"/>
                            </a:solidFill>
                            <a:latin typeface="Cambria Math" panose="02040503050406030204" pitchFamily="18" charset="0"/>
                            <a:cs typeface="Calibri" charset="0"/>
                          </a:rPr>
                          <m:t>𝛿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=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𝑐𝑡𝑒</m:t>
                    </m:r>
                    <m:r>
                      <a:rPr lang="en-US" b="0" i="1" dirty="0" smtClean="0">
                        <a:solidFill>
                          <a:srgbClr val="13294B"/>
                        </a:solidFill>
                        <a:latin typeface="Cambria Math" panose="02040503050406030204" pitchFamily="18" charset="0"/>
                        <a:cs typeface="Calibri" charset="0"/>
                      </a:rPr>
                      <m:t>.=1000</m:t>
                    </m:r>
                  </m:oMath>
                </a14:m>
                <a:endParaRPr lang="en-US" dirty="0">
                  <a:solidFill>
                    <a:srgbClr val="13294B"/>
                  </a:solidFill>
                  <a:latin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9E2C3528-685F-4EAA-901A-2FF6B3961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49" y="1623232"/>
                <a:ext cx="6840393" cy="4339764"/>
              </a:xfrm>
              <a:prstGeom prst="rect">
                <a:avLst/>
              </a:prstGeom>
              <a:blipFill>
                <a:blip r:embed="rId6"/>
                <a:stretch>
                  <a:fillRect t="-1966" r="-1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9F9F4341-4DB9-42DE-B6FC-E854EAE98556}"/>
              </a:ext>
            </a:extLst>
          </p:cNvPr>
          <p:cNvSpPr/>
          <p:nvPr/>
        </p:nvSpPr>
        <p:spPr>
          <a:xfrm>
            <a:off x="10032878" y="3878147"/>
            <a:ext cx="450363" cy="490619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F0701E2-FF82-4ACF-B52E-478DFC0C7853}"/>
              </a:ext>
            </a:extLst>
          </p:cNvPr>
          <p:cNvSpPr/>
          <p:nvPr/>
        </p:nvSpPr>
        <p:spPr>
          <a:xfrm>
            <a:off x="920139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C91C148-D544-4EFD-A5CD-56236F6BFC29}"/>
              </a:ext>
            </a:extLst>
          </p:cNvPr>
          <p:cNvSpPr/>
          <p:nvPr/>
        </p:nvSpPr>
        <p:spPr>
          <a:xfrm>
            <a:off x="10032878" y="2741676"/>
            <a:ext cx="450364" cy="49062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X</a:t>
            </a:r>
            <a:endParaRPr lang="en-US" sz="1200" baseline="-250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7EA3E2-5BDC-449A-931E-B2981BA3417D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0237931" y="3058993"/>
            <a:ext cx="20129" cy="819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D2B6BB-B57D-4300-90E4-AACFDFCB1B22}"/>
              </a:ext>
            </a:extLst>
          </p:cNvPr>
          <p:cNvCxnSpPr>
            <a:cxnSpLocks/>
            <a:stCxn id="8" idx="6"/>
            <a:endCxn id="7" idx="2"/>
          </p:cNvCxnSpPr>
          <p:nvPr/>
        </p:nvCxnSpPr>
        <p:spPr>
          <a:xfrm>
            <a:off x="9651758" y="4123456"/>
            <a:ext cx="3811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0EE70-EF32-49F0-A15C-E0279705F785}"/>
              </a:ext>
            </a:extLst>
          </p:cNvPr>
          <p:cNvSpPr/>
          <p:nvPr/>
        </p:nvSpPr>
        <p:spPr>
          <a:xfrm>
            <a:off x="9875851" y="2648033"/>
            <a:ext cx="831663" cy="221949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21330D9-4767-4D03-AEC6-C2A4B0D7E521}"/>
              </a:ext>
            </a:extLst>
          </p:cNvPr>
          <p:cNvSpPr/>
          <p:nvPr/>
        </p:nvSpPr>
        <p:spPr>
          <a:xfrm>
            <a:off x="11656415" y="3861259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baseline="300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A8EE2B-39C1-4707-B19E-2B2FF14D9725}"/>
              </a:ext>
            </a:extLst>
          </p:cNvPr>
          <p:cNvCxnSpPr>
            <a:stCxn id="14" idx="2"/>
            <a:endCxn id="7" idx="6"/>
          </p:cNvCxnSpPr>
          <p:nvPr/>
        </p:nvCxnSpPr>
        <p:spPr>
          <a:xfrm flipH="1">
            <a:off x="10483241" y="4106569"/>
            <a:ext cx="1173174" cy="16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7BACB94-BF43-4F5E-9C18-114EBCD1141D}"/>
              </a:ext>
            </a:extLst>
          </p:cNvPr>
          <p:cNvSpPr/>
          <p:nvPr/>
        </p:nvSpPr>
        <p:spPr>
          <a:xfrm>
            <a:off x="9107443" y="2157581"/>
            <a:ext cx="2176588" cy="372080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D126D0-9A14-4014-A97F-61FEA11A04D6}"/>
              </a:ext>
            </a:extLst>
          </p:cNvPr>
          <p:cNvSpPr txBox="1"/>
          <p:nvPr/>
        </p:nvSpPr>
        <p:spPr>
          <a:xfrm>
            <a:off x="10516227" y="5521113"/>
            <a:ext cx="83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Position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EA880A-40B9-4440-972E-BD6C942972A3}"/>
              </a:ext>
            </a:extLst>
          </p:cNvPr>
          <p:cNvSpPr/>
          <p:nvPr/>
        </p:nvSpPr>
        <p:spPr>
          <a:xfrm>
            <a:off x="7972493" y="3329695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Symbol" panose="05050102010706020507" pitchFamily="18" charset="2"/>
              </a:rPr>
              <a:t>h</a:t>
            </a:r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6A2A475-1CC8-48B2-A1B9-1DB1076FA764}"/>
              </a:ext>
            </a:extLst>
          </p:cNvPr>
          <p:cNvSpPr/>
          <p:nvPr/>
        </p:nvSpPr>
        <p:spPr>
          <a:xfrm>
            <a:off x="7970444" y="387814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BF1D7-A2FE-49C4-BC11-2D6B9D01E165}"/>
              </a:ext>
            </a:extLst>
          </p:cNvPr>
          <p:cNvSpPr txBox="1"/>
          <p:nvPr/>
        </p:nvSpPr>
        <p:spPr>
          <a:xfrm>
            <a:off x="11711641" y="3826268"/>
            <a:ext cx="39513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r>
              <a:rPr lang="en-US" sz="1400" spc="-150" dirty="0">
                <a:latin typeface="Symbol" panose="05050102010706020507" pitchFamily="18" charset="2"/>
              </a:rPr>
              <a:t>s</a:t>
            </a:r>
            <a:r>
              <a:rPr lang="en-US" sz="1400" spc="-150" baseline="-25000" dirty="0"/>
              <a:t>y</a:t>
            </a:r>
            <a:r>
              <a:rPr lang="en-US" sz="1400" spc="-150" baseline="30000" dirty="0">
                <a:latin typeface="Symbol" panose="05050102010706020507" pitchFamily="18" charset="2"/>
              </a:rPr>
              <a:t>2</a:t>
            </a:r>
            <a:endParaRPr lang="en-US" sz="140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F1D8F9-429C-4AF3-A5AD-38A7AD61C676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8422857" y="3575005"/>
            <a:ext cx="738281" cy="14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A0673E0-4353-40D4-83FD-5F0F22215003}"/>
              </a:ext>
            </a:extLst>
          </p:cNvPr>
          <p:cNvCxnSpPr>
            <a:cxnSpLocks/>
            <a:stCxn id="20" idx="6"/>
            <a:endCxn id="8" idx="2"/>
          </p:cNvCxnSpPr>
          <p:nvPr/>
        </p:nvCxnSpPr>
        <p:spPr>
          <a:xfrm>
            <a:off x="8420808" y="4123456"/>
            <a:ext cx="7805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424BE7C-CF3A-46F6-A9A6-889F427D99C5}"/>
              </a:ext>
            </a:extLst>
          </p:cNvPr>
          <p:cNvSpPr txBox="1"/>
          <p:nvPr/>
        </p:nvSpPr>
        <p:spPr>
          <a:xfrm>
            <a:off x="10406776" y="4539981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B1969CB-065E-4825-8F5F-493A3952E941}"/>
              </a:ext>
            </a:extLst>
          </p:cNvPr>
          <p:cNvSpPr/>
          <p:nvPr/>
        </p:nvSpPr>
        <p:spPr>
          <a:xfrm>
            <a:off x="7743092" y="3161941"/>
            <a:ext cx="3412007" cy="14222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50B20-CC4E-4DF6-B60C-4D4F12C202A3}"/>
              </a:ext>
            </a:extLst>
          </p:cNvPr>
          <p:cNvSpPr txBox="1"/>
          <p:nvPr/>
        </p:nvSpPr>
        <p:spPr>
          <a:xfrm>
            <a:off x="10665678" y="4186709"/>
            <a:ext cx="941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BA25A-3B96-45EB-8EE1-2C6BDB529E96}"/>
              </a:ext>
            </a:extLst>
          </p:cNvPr>
          <p:cNvSpPr txBox="1"/>
          <p:nvPr/>
        </p:nvSpPr>
        <p:spPr>
          <a:xfrm>
            <a:off x="9124240" y="3252722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home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F1D07-3CA0-480C-B2CA-A0E2CA48DCFB}"/>
              </a:ext>
            </a:extLst>
          </p:cNvPr>
          <p:cNvSpPr txBox="1"/>
          <p:nvPr/>
        </p:nvSpPr>
        <p:spPr>
          <a:xfrm>
            <a:off x="9116421" y="3859907"/>
            <a:ext cx="6415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400" dirty="0">
                <a:latin typeface="Symbol" panose="05050102010706020507" pitchFamily="18" charset="2"/>
              </a:rPr>
              <a:t>b</a:t>
            </a:r>
            <a:r>
              <a:rPr lang="en-US" sz="1400" baseline="-25000" dirty="0"/>
              <a:t>away</a:t>
            </a:r>
            <a:endParaRPr lang="en-US" sz="1400" baseline="-25000" dirty="0">
              <a:latin typeface="Symbol" panose="05050102010706020507" pitchFamily="18" charset="2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000220-F411-460A-8A04-9480FD51E4F3}"/>
              </a:ext>
            </a:extLst>
          </p:cNvPr>
          <p:cNvSpPr txBox="1"/>
          <p:nvPr/>
        </p:nvSpPr>
        <p:spPr>
          <a:xfrm>
            <a:off x="9945816" y="4904557"/>
            <a:ext cx="641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spc="-150" baseline="30000" dirty="0">
              <a:latin typeface="Symbol" panose="05050102010706020507" pitchFamily="18" charset="2"/>
            </a:endParaRPr>
          </a:p>
          <a:p>
            <a:pPr algn="ctr"/>
            <a:r>
              <a:rPr lang="en-US" sz="1200" dirty="0">
                <a:latin typeface="Symbol" panose="05050102010706020507" pitchFamily="18" charset="2"/>
              </a:rPr>
              <a:t>b</a:t>
            </a:r>
            <a:r>
              <a:rPr lang="en-US" sz="1200" baseline="-25000" dirty="0"/>
              <a:t>defense</a:t>
            </a:r>
            <a:endParaRPr lang="en-US" sz="1200" baseline="-25000" dirty="0">
              <a:latin typeface="Symbol" panose="05050102010706020507" pitchFamily="18" charset="2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1A036FC-FF4C-4249-B182-798C5881D8C8}"/>
              </a:ext>
            </a:extLst>
          </p:cNvPr>
          <p:cNvSpPr/>
          <p:nvPr/>
        </p:nvSpPr>
        <p:spPr>
          <a:xfrm>
            <a:off x="9203482" y="3304038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2939DAE-1ED3-4636-BEDF-3A574C116040}"/>
              </a:ext>
            </a:extLst>
          </p:cNvPr>
          <p:cNvSpPr/>
          <p:nvPr/>
        </p:nvSpPr>
        <p:spPr>
          <a:xfrm>
            <a:off x="10032877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aseline="-25000" dirty="0">
              <a:solidFill>
                <a:schemeClr val="tx1"/>
              </a:solidFill>
              <a:latin typeface="Symbol" panose="05050102010706020507" pitchFamily="18" charset="2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72DB87D-FD3A-46DE-BA6C-DCF9B2C3690A}"/>
              </a:ext>
            </a:extLst>
          </p:cNvPr>
          <p:cNvCxnSpPr>
            <a:cxnSpLocks/>
            <a:stCxn id="32" idx="0"/>
            <a:endCxn id="7" idx="4"/>
          </p:cNvCxnSpPr>
          <p:nvPr/>
        </p:nvCxnSpPr>
        <p:spPr>
          <a:xfrm flipV="1">
            <a:off x="10258059" y="4368766"/>
            <a:ext cx="1" cy="569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1EA51D4E-E361-4EC0-B91F-1D5FD9FD479F}"/>
              </a:ext>
            </a:extLst>
          </p:cNvPr>
          <p:cNvSpPr/>
          <p:nvPr/>
        </p:nvSpPr>
        <p:spPr>
          <a:xfrm>
            <a:off x="9247701" y="4937886"/>
            <a:ext cx="450364" cy="4906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pc="-150" dirty="0">
                <a:solidFill>
                  <a:schemeClr val="tx1"/>
                </a:solidFill>
                <a:latin typeface="Symbol" panose="05050102010706020507" pitchFamily="18" charset="2"/>
              </a:rPr>
              <a:t>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15A3CD-A1EB-4FB0-948B-44AE65660ED1}"/>
              </a:ext>
            </a:extLst>
          </p:cNvPr>
          <p:cNvCxnSpPr>
            <a:cxnSpLocks/>
            <a:stCxn id="34" idx="6"/>
            <a:endCxn id="32" idx="2"/>
          </p:cNvCxnSpPr>
          <p:nvPr/>
        </p:nvCxnSpPr>
        <p:spPr>
          <a:xfrm>
            <a:off x="9698065" y="5183196"/>
            <a:ext cx="3348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B01ABB8-EC36-4263-8BD2-AA4A4432A804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9661029" y="3582471"/>
            <a:ext cx="437803" cy="36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4E7DF82-3DD9-468B-B9C9-5966BC4573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1566"/>
    </mc:Choice>
    <mc:Fallback>
      <p:transition advTm="31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4255</TotalTime>
  <Words>1515</Words>
  <Application>Microsoft Office PowerPoint</Application>
  <PresentationFormat>Widescreen</PresentationFormat>
  <Paragraphs>273</Paragraphs>
  <Slides>22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Courier New</vt:lpstr>
      <vt:lpstr>Georgia</vt:lpstr>
      <vt:lpstr>Symbol</vt:lpstr>
      <vt:lpstr>Wingdings</vt:lpstr>
      <vt:lpstr>Office Theme</vt:lpstr>
      <vt:lpstr>A Bayesian Approach to Predicting NFL Player Scores in Fanduel Tournaments</vt:lpstr>
      <vt:lpstr>FanDuel</vt:lpstr>
      <vt:lpstr>Daily Fantasy Football</vt:lpstr>
      <vt:lpstr>Research Questions &amp; Objective</vt:lpstr>
      <vt:lpstr>Dataset – Fanduel Stats </vt:lpstr>
      <vt:lpstr>Data Preparation and Wrangling</vt:lpstr>
      <vt:lpstr>Overview of the Bayesian Model</vt:lpstr>
      <vt:lpstr>Sampling Model</vt:lpstr>
      <vt:lpstr>Sampling Model (Cont’d)</vt:lpstr>
      <vt:lpstr>Sampling Model (Cont’d)</vt:lpstr>
      <vt:lpstr>Priors</vt:lpstr>
      <vt:lpstr>BUG Model Specification</vt:lpstr>
      <vt:lpstr>Modeling Process &amp; Results</vt:lpstr>
      <vt:lpstr>Modeling Process &amp; Results (Cont’d)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Nassiri Kahnamooee, Kiomars</dc:creator>
  <cp:lastModifiedBy>Michael Chan</cp:lastModifiedBy>
  <cp:revision>163</cp:revision>
  <dcterms:created xsi:type="dcterms:W3CDTF">2017-12-05T12:33:52Z</dcterms:created>
  <dcterms:modified xsi:type="dcterms:W3CDTF">2017-12-11T03:29:35Z</dcterms:modified>
</cp:coreProperties>
</file>